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64" r:id="rId4"/>
    <p:sldId id="266" r:id="rId5"/>
    <p:sldId id="267" r:id="rId6"/>
    <p:sldId id="258" r:id="rId7"/>
    <p:sldId id="259" r:id="rId8"/>
    <p:sldId id="260" r:id="rId9"/>
    <p:sldId id="261" r:id="rId10"/>
    <p:sldId id="268" r:id="rId11"/>
    <p:sldId id="269" r:id="rId12"/>
    <p:sldId id="262" r:id="rId13"/>
    <p:sldId id="265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51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505027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40141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3928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16815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567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4402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0973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15301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0391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0068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7014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0" y="1232789"/>
            <a:ext cx="8520600" cy="9492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4400" dirty="0"/>
              <a:t>Smart Fault Monitoring Device</a:t>
            </a:r>
            <a:endParaRPr sz="4400"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68100" y="2866439"/>
            <a:ext cx="8520600" cy="19849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/>
              <a:t>Guide</a:t>
            </a:r>
          </a:p>
          <a:p>
            <a:pPr marL="0" indent="0"/>
            <a:r>
              <a:rPr lang="en-IN" sz="1800" dirty="0" err="1"/>
              <a:t>Prof.</a:t>
            </a:r>
            <a:r>
              <a:rPr lang="en-IN" sz="1800" dirty="0"/>
              <a:t> Kavi Arya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dirty="0"/>
              <a:t>Mr. Naveen </a:t>
            </a:r>
            <a:r>
              <a:rPr lang="en-IN" sz="1800" dirty="0" err="1"/>
              <a:t>Cherupally</a:t>
            </a:r>
            <a:r>
              <a:rPr lang="en-IN" sz="1800" dirty="0"/>
              <a:t> </a:t>
            </a:r>
          </a:p>
          <a:p>
            <a:pPr marL="0" lvl="0" indent="0"/>
            <a:endParaRPr lang="en" sz="18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Group Members</a:t>
            </a:r>
            <a:endParaRPr sz="1800" b="1" dirty="0"/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-IN" sz="1800" dirty="0"/>
              <a:t>Abhishek Pal -173074015</a:t>
            </a:r>
            <a:endParaRPr sz="1800" dirty="0"/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en" sz="1800" dirty="0"/>
              <a:t>Anil Kumar Garg -173074018</a:t>
            </a:r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</a:pPr>
            <a:endParaRPr lang="en" sz="1800" dirty="0"/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</a:pPr>
            <a:endParaRPr lang="en" sz="1800" dirty="0"/>
          </a:p>
          <a:p>
            <a:pPr marL="114300" lvl="0" indent="0" rtl="0">
              <a:spcBef>
                <a:spcPts val="0"/>
              </a:spcBef>
              <a:spcAft>
                <a:spcPts val="0"/>
              </a:spcAft>
              <a:buSzPts val="1800"/>
            </a:pPr>
            <a:endParaRPr sz="1800" dirty="0"/>
          </a:p>
        </p:txBody>
      </p:sp>
      <p:sp>
        <p:nvSpPr>
          <p:cNvPr id="56" name="Shape 56"/>
          <p:cNvSpPr txBox="1"/>
          <p:nvPr/>
        </p:nvSpPr>
        <p:spPr>
          <a:xfrm>
            <a:off x="255300" y="80830"/>
            <a:ext cx="8633400" cy="9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CS 684 </a:t>
            </a:r>
            <a:r>
              <a:rPr lang="en" sz="1800" dirty="0"/>
              <a:t>-  Embedded Systems</a:t>
            </a:r>
            <a:endParaRPr sz="1800" dirty="0"/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Spring 2018</a:t>
            </a:r>
            <a:endParaRPr sz="1800" dirty="0"/>
          </a:p>
        </p:txBody>
      </p:sp>
      <p:pic>
        <p:nvPicPr>
          <p:cNvPr id="57" name="Shape 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19775" y="27125"/>
            <a:ext cx="1148025" cy="114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Test </a:t>
            </a:r>
            <a:r>
              <a:rPr lang="en" dirty="0" smtClean="0"/>
              <a:t>Results ..1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10959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dirty="0" smtClean="0"/>
              <a:t>ACS712 </a:t>
            </a:r>
            <a:r>
              <a:rPr lang="en-IN" dirty="0"/>
              <a:t>- 30A Current Sensor</a:t>
            </a: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8466246"/>
              </p:ext>
            </p:extLst>
          </p:nvPr>
        </p:nvGraphicFramePr>
        <p:xfrm>
          <a:off x="567670" y="2045413"/>
          <a:ext cx="2178124" cy="25067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32399"/>
                <a:gridCol w="945725"/>
              </a:tblGrid>
              <a:tr h="345249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 err="1">
                          <a:effectLst/>
                        </a:rPr>
                        <a:t>Ip</a:t>
                      </a:r>
                      <a:r>
                        <a:rPr lang="en-IN" sz="1100" b="1" u="none" strike="noStrike" dirty="0">
                          <a:effectLst/>
                        </a:rPr>
                        <a:t> (Input), Amp (</a:t>
                      </a:r>
                      <a:r>
                        <a:rPr lang="en-IN" sz="1100" b="1" u="none" strike="noStrike" dirty="0" err="1">
                          <a:effectLst/>
                        </a:rPr>
                        <a:t>rms</a:t>
                      </a:r>
                      <a:r>
                        <a:rPr lang="en-IN" sz="1100" b="1" u="none" strike="noStrike" dirty="0">
                          <a:effectLst/>
                        </a:rPr>
                        <a:t>)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effectLst/>
                        </a:rPr>
                        <a:t>Sensor O/P </a:t>
                      </a:r>
                      <a:r>
                        <a:rPr lang="en-IN" sz="1100" b="1" u="none" strike="noStrike" dirty="0" smtClean="0">
                          <a:effectLst/>
                        </a:rPr>
                        <a:t>Volt</a:t>
                      </a:r>
                      <a:r>
                        <a:rPr lang="en-IN" sz="1100" b="1" u="none" strike="noStrike" baseline="0" dirty="0" smtClean="0">
                          <a:effectLst/>
                        </a:rPr>
                        <a:t> (</a:t>
                      </a:r>
                      <a:r>
                        <a:rPr lang="en-IN" sz="1100" b="1" u="none" strike="noStrike" baseline="0" dirty="0" err="1" smtClean="0">
                          <a:effectLst/>
                        </a:rPr>
                        <a:t>Vpp</a:t>
                      </a:r>
                      <a:r>
                        <a:rPr lang="en-IN" sz="1100" b="1" u="none" strike="noStrike" baseline="0" dirty="0" smtClean="0">
                          <a:effectLst/>
                        </a:rPr>
                        <a:t>)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0.25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56.8mV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0.5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101mV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220 mV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420 mV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3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620 mV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4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820 mV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5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980 mV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6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1.18 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7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1.38 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8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1.58 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9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1.76 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80123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10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1.94 V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5" name="Shape 87"/>
          <p:cNvSpPr txBox="1">
            <a:spLocks/>
          </p:cNvSpPr>
          <p:nvPr/>
        </p:nvSpPr>
        <p:spPr>
          <a:xfrm>
            <a:off x="5514086" y="1156634"/>
            <a:ext cx="3109594" cy="1210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dirty="0" smtClean="0"/>
              <a:t>Voltage Sensor</a:t>
            </a:r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/>
              <a:buNone/>
            </a:pPr>
            <a:endParaRPr lang="en-IN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0891472"/>
              </p:ext>
            </p:extLst>
          </p:nvPr>
        </p:nvGraphicFramePr>
        <p:xfrm>
          <a:off x="5352003" y="1948796"/>
          <a:ext cx="2566777" cy="5353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84155"/>
                <a:gridCol w="882622"/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effectLst/>
                        </a:rPr>
                        <a:t>Primary Volt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effectLst/>
                        </a:rPr>
                        <a:t>Secondary Volt</a:t>
                      </a:r>
                      <a:endParaRPr lang="en-IN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240 V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 smtClean="0">
                          <a:effectLst/>
                        </a:rPr>
                        <a:t>6.04 </a:t>
                      </a:r>
                      <a:r>
                        <a:rPr lang="en-IN" sz="1100" u="none" strike="noStrike" dirty="0">
                          <a:effectLst/>
                        </a:rPr>
                        <a:t>V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16" r="13338"/>
          <a:stretch/>
        </p:blipFill>
        <p:spPr>
          <a:xfrm rot="240000">
            <a:off x="2589982" y="3077409"/>
            <a:ext cx="2549004" cy="19285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22" t="9398" r="294" b="3540"/>
          <a:stretch/>
        </p:blipFill>
        <p:spPr>
          <a:xfrm>
            <a:off x="6381869" y="3276263"/>
            <a:ext cx="2666222" cy="1676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176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Test </a:t>
            </a:r>
            <a:r>
              <a:rPr lang="en" dirty="0" smtClean="0"/>
              <a:t>Results ..2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109594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IN" dirty="0" err="1" smtClean="0"/>
              <a:t>Tiva</a:t>
            </a: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5" name="Shape 87"/>
          <p:cNvSpPr txBox="1">
            <a:spLocks/>
          </p:cNvSpPr>
          <p:nvPr/>
        </p:nvSpPr>
        <p:spPr>
          <a:xfrm>
            <a:off x="5514086" y="1156634"/>
            <a:ext cx="3109594" cy="1210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IN" dirty="0" smtClean="0"/>
              <a:t>ESP</a:t>
            </a:r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pPr marL="0" indent="0">
              <a:spcBef>
                <a:spcPts val="1600"/>
              </a:spcBef>
              <a:spcAft>
                <a:spcPts val="1600"/>
              </a:spcAft>
              <a:buFont typeface="Arial"/>
              <a:buNone/>
            </a:pPr>
            <a:endParaRPr lang="en-IN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095243"/>
              </p:ext>
            </p:extLst>
          </p:nvPr>
        </p:nvGraphicFramePr>
        <p:xfrm>
          <a:off x="489411" y="1611350"/>
          <a:ext cx="3306412" cy="19824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674739"/>
                <a:gridCol w="631673"/>
              </a:tblGrid>
              <a:tr h="396491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Timer Interrupt Generation &amp; Verification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Done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96491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ADC SoC Generation &amp; Data read Verify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Done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96491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Volt/Current RMS calculation logic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Done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96491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Fault status decoding logic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Done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396491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Fault intimation on UART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 dirty="0">
                          <a:effectLst/>
                        </a:rPr>
                        <a:t>Done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948643"/>
              </p:ext>
            </p:extLst>
          </p:nvPr>
        </p:nvGraphicFramePr>
        <p:xfrm>
          <a:off x="4846821" y="1744124"/>
          <a:ext cx="3478471" cy="18496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62644"/>
                <a:gridCol w="715827"/>
              </a:tblGrid>
              <a:tr h="2312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ESP8266</a:t>
                      </a:r>
                      <a:endParaRPr lang="en-IN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312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Arduino IDE &amp; library installation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Done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312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ESP programming procedure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Done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312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ESP UART communication with Tiva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312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ESP Wifi Comm.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312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ESP Notification Sending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312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SMS/Web/Email/Android Notification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31210"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u="none" strike="noStrike">
                          <a:effectLst/>
                        </a:rPr>
                        <a:t>IoT Platform (AWS/Android) Interface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10" y="3892603"/>
            <a:ext cx="2223817" cy="125089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3293" y="3890912"/>
            <a:ext cx="2250793" cy="1265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488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 </a:t>
            </a:r>
            <a:endParaRPr/>
          </a:p>
        </p:txBody>
      </p:sp>
      <p:graphicFrame>
        <p:nvGraphicFramePr>
          <p:cNvPr id="2" name="Table 1">
            <a:extLst>
              <a:ext uri="{FF2B5EF4-FFF2-40B4-BE49-F238E27FC236}">
                <a16:creationId xmlns="" xmlns:a16="http://schemas.microsoft.com/office/drawing/2014/main" id="{B5E66DD5-CB67-46E7-88B4-A4365F8D34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7280189"/>
              </p:ext>
            </p:extLst>
          </p:nvPr>
        </p:nvGraphicFramePr>
        <p:xfrm>
          <a:off x="568600" y="1097733"/>
          <a:ext cx="7201260" cy="366689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328520">
                  <a:extLst>
                    <a:ext uri="{9D8B030D-6E8A-4147-A177-3AD203B41FA5}">
                      <a16:colId xmlns="" xmlns:a16="http://schemas.microsoft.com/office/drawing/2014/main" val="870459643"/>
                    </a:ext>
                  </a:extLst>
                </a:gridCol>
                <a:gridCol w="2872740">
                  <a:extLst>
                    <a:ext uri="{9D8B030D-6E8A-4147-A177-3AD203B41FA5}">
                      <a16:colId xmlns="" xmlns:a16="http://schemas.microsoft.com/office/drawing/2014/main" val="4236661130"/>
                    </a:ext>
                  </a:extLst>
                </a:gridCol>
              </a:tblGrid>
              <a:tr h="347563">
                <a:tc>
                  <a:txBody>
                    <a:bodyPr/>
                    <a:lstStyle/>
                    <a:p>
                      <a:r>
                        <a:rPr lang="en-IN" dirty="0"/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Timeline (EDC)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67027960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r>
                        <a:rPr lang="en-IN" dirty="0"/>
                        <a:t>Project Discussion &amp; Finalisation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2</a:t>
                      </a:r>
                      <a:r>
                        <a:rPr lang="en-IN" baseline="30000" dirty="0"/>
                        <a:t>nd</a:t>
                      </a:r>
                      <a:r>
                        <a:rPr lang="en-IN" dirty="0"/>
                        <a:t> Week – March’18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194466018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r>
                        <a:rPr lang="en-IN" dirty="0"/>
                        <a:t>Component &amp; </a:t>
                      </a:r>
                      <a:r>
                        <a:rPr lang="en-IN" dirty="0" smtClean="0"/>
                        <a:t>Sensor Selection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/>
                        <a:t>3</a:t>
                      </a:r>
                      <a:r>
                        <a:rPr lang="en-IN" baseline="30000" dirty="0"/>
                        <a:t>rd</a:t>
                      </a:r>
                      <a:r>
                        <a:rPr lang="en-IN" dirty="0"/>
                        <a:t> Week – March’18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96697413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r>
                        <a:rPr lang="en-IN" dirty="0"/>
                        <a:t>Component &amp; </a:t>
                      </a:r>
                      <a:r>
                        <a:rPr lang="en-IN" dirty="0" smtClean="0"/>
                        <a:t>Sensor Ordering &amp; Receipt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 smtClean="0"/>
                        <a:t>3</a:t>
                      </a:r>
                      <a:r>
                        <a:rPr lang="en-IN" baseline="30000" dirty="0" smtClean="0"/>
                        <a:t>rd</a:t>
                      </a:r>
                      <a:r>
                        <a:rPr lang="en-IN" baseline="0" dirty="0" smtClean="0"/>
                        <a:t>- 4</a:t>
                      </a:r>
                      <a:r>
                        <a:rPr lang="en-IN" baseline="30000" dirty="0" smtClean="0"/>
                        <a:t>th </a:t>
                      </a:r>
                      <a:r>
                        <a:rPr lang="en-IN" dirty="0" smtClean="0"/>
                        <a:t> </a:t>
                      </a:r>
                      <a:r>
                        <a:rPr lang="en-IN" dirty="0"/>
                        <a:t>Week – March’18</a:t>
                      </a:r>
                    </a:p>
                  </a:txBody>
                  <a:tcPr/>
                </a:tc>
              </a:tr>
              <a:tr h="368231">
                <a:tc>
                  <a:txBody>
                    <a:bodyPr/>
                    <a:lstStyle/>
                    <a:p>
                      <a:r>
                        <a:rPr lang="en-US" dirty="0" smtClean="0"/>
                        <a:t>Component/Sensor Testing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 smtClean="0"/>
                        <a:t>4-5</a:t>
                      </a:r>
                      <a:r>
                        <a:rPr lang="en-IN" baseline="30000" dirty="0" smtClean="0"/>
                        <a:t>th</a:t>
                      </a:r>
                      <a:r>
                        <a:rPr lang="en-IN" dirty="0" smtClean="0"/>
                        <a:t> Week – March’18</a:t>
                      </a:r>
                      <a:endParaRPr lang="en-IN" dirty="0"/>
                    </a:p>
                  </a:txBody>
                  <a:tcPr/>
                </a:tc>
              </a:tr>
              <a:tr h="486356">
                <a:tc>
                  <a:txBody>
                    <a:bodyPr/>
                    <a:lstStyle/>
                    <a:p>
                      <a:r>
                        <a:rPr lang="en-IN" dirty="0"/>
                        <a:t>Coding &amp; testing – Microcontroller (measurement &amp; processing)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dirty="0"/>
                        <a:t>4-5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Week – March’18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33738363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r>
                        <a:rPr lang="en-IN" dirty="0"/>
                        <a:t>Communication with microcontroller &amp; IoT device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N" baseline="0" dirty="0" smtClean="0"/>
                        <a:t>1</a:t>
                      </a:r>
                      <a:r>
                        <a:rPr lang="en-IN" baseline="30000" dirty="0" smtClean="0"/>
                        <a:t>st</a:t>
                      </a:r>
                      <a:r>
                        <a:rPr lang="en-IN" dirty="0" smtClean="0"/>
                        <a:t> </a:t>
                      </a:r>
                      <a:r>
                        <a:rPr lang="en-IN" dirty="0"/>
                        <a:t>Week – </a:t>
                      </a:r>
                      <a:r>
                        <a:rPr lang="en-IN" dirty="0" smtClean="0"/>
                        <a:t>April’18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47482601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r>
                        <a:rPr lang="en-IN" dirty="0"/>
                        <a:t>Front-end development &amp; communication with IoT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IN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2</a:t>
                      </a:r>
                      <a:r>
                        <a:rPr kumimoji="0" lang="en-IN" sz="1400" b="0" i="0" u="none" strike="noStrike" kern="0" cap="none" spc="0" normalizeH="0" baseline="3000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nd</a:t>
                      </a:r>
                      <a:r>
                        <a:rPr kumimoji="0" lang="en-IN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 Week – April’18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965150361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r>
                        <a:rPr lang="en-IN" dirty="0"/>
                        <a:t>Integrated Testing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IN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3</a:t>
                      </a:r>
                      <a:r>
                        <a:rPr kumimoji="0" lang="en-IN" sz="1400" b="0" i="0" u="none" strike="noStrike" kern="0" cap="none" spc="0" normalizeH="0" baseline="3000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  <a:sym typeface="Arial"/>
                        </a:rPr>
                        <a:t>rd </a:t>
                      </a:r>
                      <a:r>
                        <a:rPr kumimoji="0" lang="en-IN" sz="14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Week – April’18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928515003"/>
                  </a:ext>
                </a:extLst>
              </a:tr>
              <a:tr h="347563">
                <a:tc>
                  <a:txBody>
                    <a:bodyPr/>
                    <a:lstStyle/>
                    <a:p>
                      <a:r>
                        <a:rPr lang="en-IN" dirty="0"/>
                        <a:t>Final Presentation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I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16</a:t>
                      </a:r>
                      <a:r>
                        <a:rPr kumimoji="0" lang="en-IN" sz="1400" b="0" i="0" u="none" strike="noStrike" kern="0" cap="none" spc="0" normalizeH="0" baseline="3000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th</a:t>
                      </a:r>
                      <a:r>
                        <a:rPr kumimoji="0" lang="en-IN" sz="14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  <a:sym typeface="Arial"/>
                        </a:rPr>
                        <a:t> April, 2018</a:t>
                      </a:r>
                      <a:endParaRPr kumimoji="0" lang="en-IN" sz="14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24520458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77840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</a:t>
            </a:r>
            <a:endParaRPr dirty="0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/>
              <a:t>Objective</a:t>
            </a:r>
            <a:r>
              <a:rPr lang="en" dirty="0"/>
              <a:t> </a:t>
            </a:r>
            <a:endParaRPr lang="en-US" dirty="0"/>
          </a:p>
          <a:p>
            <a:pPr>
              <a:spcBef>
                <a:spcPts val="1600"/>
              </a:spcBef>
            </a:pPr>
            <a:r>
              <a:rPr lang="en-US" dirty="0"/>
              <a:t>A Smart Fault Monitoring Device can be used for monitoring the trip/fault status across MCB in domestic and industrial safety application. </a:t>
            </a:r>
          </a:p>
          <a:p>
            <a:pPr>
              <a:spcBef>
                <a:spcPts val="1600"/>
              </a:spcBef>
            </a:pPr>
            <a:r>
              <a:rPr lang="en-GB" dirty="0"/>
              <a:t>This will log trip information and intimate to user using IoT device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b="1" dirty="0"/>
              <a:t>Product Impact</a:t>
            </a:r>
          </a:p>
          <a:p>
            <a:pPr marL="285750" indent="-285750"/>
            <a:r>
              <a:rPr lang="en-GB" dirty="0"/>
              <a:t>All residential and commercial establishments.</a:t>
            </a:r>
          </a:p>
          <a:p>
            <a:pPr marL="285750" indent="-285750"/>
            <a:r>
              <a:rPr lang="en-GB" dirty="0"/>
              <a:t>Be a part of </a:t>
            </a:r>
            <a:r>
              <a:rPr lang="en-GB" b="1" dirty="0"/>
              <a:t>Smart City initiative</a:t>
            </a:r>
            <a:r>
              <a:rPr lang="en-GB" dirty="0"/>
              <a:t>.</a:t>
            </a:r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4" name="Picture 20" descr="Image result for current transforme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899" r="23638" b="8482"/>
          <a:stretch/>
        </p:blipFill>
        <p:spPr bwMode="auto">
          <a:xfrm rot="5400000">
            <a:off x="3943550" y="1411174"/>
            <a:ext cx="1988475" cy="835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E2C7C0D-BF8E-4E9A-AE81-73E9FF2BBE24}"/>
              </a:ext>
            </a:extLst>
          </p:cNvPr>
          <p:cNvSpPr/>
          <p:nvPr/>
        </p:nvSpPr>
        <p:spPr>
          <a:xfrm>
            <a:off x="2827867" y="2519179"/>
            <a:ext cx="3090320" cy="22288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endParaRPr lang="en-IN" dirty="0"/>
          </a:p>
          <a:p>
            <a:pPr algn="ctr"/>
            <a:r>
              <a:rPr lang="en-IN" dirty="0"/>
              <a:t>Smart Fault Monitoring  Device</a:t>
            </a:r>
          </a:p>
        </p:txBody>
      </p:sp>
      <p:pic>
        <p:nvPicPr>
          <p:cNvPr id="1030" name="Picture 6" descr="Image result for smart hom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6" r="50240"/>
          <a:stretch/>
        </p:blipFill>
        <p:spPr bwMode="auto">
          <a:xfrm>
            <a:off x="6188455" y="160983"/>
            <a:ext cx="2142567" cy="2979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4" name="Straight Connector 33"/>
          <p:cNvCxnSpPr/>
          <p:nvPr/>
        </p:nvCxnSpPr>
        <p:spPr>
          <a:xfrm flipH="1" flipV="1">
            <a:off x="2300521" y="1335683"/>
            <a:ext cx="4760683" cy="14514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2987241" y="3527104"/>
            <a:ext cx="1234234" cy="8133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Luanchpad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uC</a:t>
            </a:r>
            <a:r>
              <a:rPr lang="en-US" dirty="0">
                <a:solidFill>
                  <a:schemeClr val="tx1"/>
                </a:solidFill>
              </a:rPr>
              <a:t> + </a:t>
            </a:r>
            <a:r>
              <a:rPr lang="en-US" dirty="0" err="1">
                <a:solidFill>
                  <a:schemeClr val="tx1"/>
                </a:solidFill>
              </a:rPr>
              <a:t>Adc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1038" name="Picture 14" descr="http://media.dmnews.com/images/2014/12/15/mobileemail_699935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9512" y="3907175"/>
            <a:ext cx="1854488" cy="123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 result for Wifi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090615">
            <a:off x="5927696" y="3903371"/>
            <a:ext cx="723022" cy="567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Straight Connector 14"/>
          <p:cNvCxnSpPr/>
          <p:nvPr/>
        </p:nvCxnSpPr>
        <p:spPr>
          <a:xfrm flipH="1" flipV="1">
            <a:off x="2307775" y="1531620"/>
            <a:ext cx="4760683" cy="14514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Image result for MCB Symbol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2" t="9486" r="48734"/>
          <a:stretch/>
        </p:blipFill>
        <p:spPr bwMode="auto">
          <a:xfrm>
            <a:off x="3940708" y="964177"/>
            <a:ext cx="636997" cy="1117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Image result for Mains Supply Polesymbol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728"/>
          <a:stretch/>
        </p:blipFill>
        <p:spPr bwMode="auto">
          <a:xfrm>
            <a:off x="562554" y="769023"/>
            <a:ext cx="1767404" cy="1554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Straight Connector 28"/>
          <p:cNvCxnSpPr/>
          <p:nvPr/>
        </p:nvCxnSpPr>
        <p:spPr>
          <a:xfrm>
            <a:off x="3529776" y="1546134"/>
            <a:ext cx="0" cy="106206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5452919" y="1538879"/>
            <a:ext cx="0" cy="1062068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11700" y="351888"/>
            <a:ext cx="8520600" cy="572700"/>
          </a:xfrm>
        </p:spPr>
        <p:txBody>
          <a:bodyPr/>
          <a:lstStyle/>
          <a:p>
            <a:pPr algn="ctr"/>
            <a:r>
              <a:rPr lang="en-US" dirty="0"/>
              <a:t>Scheme</a:t>
            </a:r>
            <a:endParaRPr lang="en-IN" dirty="0"/>
          </a:p>
        </p:txBody>
      </p:sp>
      <p:sp>
        <p:nvSpPr>
          <p:cNvPr id="31" name="Rectangle 30"/>
          <p:cNvSpPr/>
          <p:nvPr/>
        </p:nvSpPr>
        <p:spPr>
          <a:xfrm>
            <a:off x="4688116" y="913624"/>
            <a:ext cx="580572" cy="3936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Rectangle 43"/>
          <p:cNvSpPr/>
          <p:nvPr/>
        </p:nvSpPr>
        <p:spPr>
          <a:xfrm>
            <a:off x="4724402" y="1848077"/>
            <a:ext cx="511992" cy="6711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31843E83-F444-4A39-9D1B-850E7EC9C5B6}"/>
              </a:ext>
            </a:extLst>
          </p:cNvPr>
          <p:cNvSpPr/>
          <p:nvPr/>
        </p:nvSpPr>
        <p:spPr>
          <a:xfrm>
            <a:off x="2987241" y="2637230"/>
            <a:ext cx="2811565" cy="48294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Interface Circuit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7E82AD73-B322-4CF6-A492-EC643123EFF5}"/>
              </a:ext>
            </a:extLst>
          </p:cNvPr>
          <p:cNvSpPr/>
          <p:nvPr/>
        </p:nvSpPr>
        <p:spPr>
          <a:xfrm>
            <a:off x="4602681" y="3534724"/>
            <a:ext cx="1196125" cy="8057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ESP8266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E8DAF226-22A5-44EE-988D-E5586B596091}"/>
              </a:ext>
            </a:extLst>
          </p:cNvPr>
          <p:cNvCxnSpPr>
            <a:cxnSpLocks/>
          </p:cNvCxnSpPr>
          <p:nvPr/>
        </p:nvCxnSpPr>
        <p:spPr>
          <a:xfrm>
            <a:off x="3636456" y="3140494"/>
            <a:ext cx="0" cy="394230"/>
          </a:xfrm>
          <a:prstGeom prst="line">
            <a:avLst/>
          </a:prstGeom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="" xmlns:a16="http://schemas.microsoft.com/office/drawing/2014/main" id="{5867FD4A-EB5A-473B-8291-412F567F577E}"/>
              </a:ext>
            </a:extLst>
          </p:cNvPr>
          <p:cNvCxnSpPr>
            <a:cxnSpLocks/>
            <a:stCxn id="17" idx="1"/>
            <a:endCxn id="3" idx="3"/>
          </p:cNvCxnSpPr>
          <p:nvPr/>
        </p:nvCxnSpPr>
        <p:spPr>
          <a:xfrm flipH="1" flipV="1">
            <a:off x="4221475" y="3933772"/>
            <a:ext cx="381206" cy="3810"/>
          </a:xfrm>
          <a:prstGeom prst="line">
            <a:avLst/>
          </a:prstGeom>
          <a:ln w="317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91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67" y="523648"/>
            <a:ext cx="7054628" cy="4604462"/>
          </a:xfrm>
          <a:prstGeom prst="rect">
            <a:avLst/>
          </a:prstGeom>
        </p:spPr>
      </p:pic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11700" y="351888"/>
            <a:ext cx="8520600" cy="572700"/>
          </a:xfrm>
        </p:spPr>
        <p:txBody>
          <a:bodyPr/>
          <a:lstStyle/>
          <a:p>
            <a:pPr algn="ctr"/>
            <a:r>
              <a:rPr lang="en-US" dirty="0" smtClean="0"/>
              <a:t>Signal Conditioning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6527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Power Status Monitoring</a:t>
            </a:r>
            <a:endParaRPr dirty="0"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600"/>
              </a:spcBef>
            </a:pPr>
            <a:r>
              <a:rPr lang="en-US" b="1" dirty="0" smtClean="0"/>
              <a:t>Power OK</a:t>
            </a:r>
            <a:r>
              <a:rPr lang="en-US" dirty="0" smtClean="0"/>
              <a:t> : Voltages on Primary &amp; Secondary side of MCB are OK.</a:t>
            </a:r>
          </a:p>
          <a:p>
            <a:pPr>
              <a:spcBef>
                <a:spcPts val="1600"/>
              </a:spcBef>
            </a:pPr>
            <a:r>
              <a:rPr lang="en-GB" b="1" dirty="0" smtClean="0"/>
              <a:t>No Power</a:t>
            </a:r>
            <a:r>
              <a:rPr lang="en-GB" dirty="0" smtClean="0"/>
              <a:t>: Mains supply is not coming.</a:t>
            </a:r>
            <a:endParaRPr lang="en-GB" dirty="0"/>
          </a:p>
          <a:p>
            <a:pPr>
              <a:spcBef>
                <a:spcPts val="1600"/>
              </a:spcBef>
            </a:pPr>
            <a:r>
              <a:rPr lang="en-US" b="1" dirty="0" smtClean="0"/>
              <a:t>MCB Tripped</a:t>
            </a:r>
            <a:r>
              <a:rPr lang="en-US" dirty="0" smtClean="0"/>
              <a:t>: MCB got tripped due to overcurrent, short circuit etc. </a:t>
            </a: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56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Requirements</a:t>
            </a:r>
            <a:endParaRPr dirty="0"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Hardware</a:t>
            </a:r>
          </a:p>
          <a:p>
            <a:pPr marL="342900"/>
            <a:r>
              <a:rPr lang="en-GB" dirty="0"/>
              <a:t>ESP8266/GSM</a:t>
            </a:r>
          </a:p>
          <a:p>
            <a:pPr marL="342900"/>
            <a:r>
              <a:rPr lang="en-GB" dirty="0" err="1"/>
              <a:t>Tiva</a:t>
            </a:r>
            <a:r>
              <a:rPr lang="en-GB" dirty="0"/>
              <a:t> </a:t>
            </a:r>
            <a:r>
              <a:rPr lang="en-GB" dirty="0" smtClean="0"/>
              <a:t>Launchpad</a:t>
            </a:r>
          </a:p>
          <a:p>
            <a:pPr marL="342900"/>
            <a:r>
              <a:rPr lang="en-GB" dirty="0" smtClean="0"/>
              <a:t>AC Voltage &amp; Current Sensor</a:t>
            </a:r>
          </a:p>
          <a:p>
            <a:pPr marL="342900"/>
            <a:r>
              <a:rPr lang="en-GB" smtClean="0"/>
              <a:t>5VDC </a:t>
            </a:r>
            <a:r>
              <a:rPr lang="en-GB" smtClean="0"/>
              <a:t>Supply</a:t>
            </a:r>
            <a:endParaRPr lang="en-GB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/>
              <a:t>Software</a:t>
            </a:r>
            <a:endParaRPr b="1" dirty="0"/>
          </a:p>
          <a:p>
            <a:pPr marL="342900"/>
            <a:r>
              <a:rPr lang="en-GB" dirty="0" smtClean="0"/>
              <a:t>CCS 6.1.2</a:t>
            </a:r>
            <a:endParaRPr lang="en-GB" dirty="0"/>
          </a:p>
          <a:p>
            <a:pPr marL="342900"/>
            <a:r>
              <a:rPr lang="en-GB" dirty="0" smtClean="0"/>
              <a:t>MOS </a:t>
            </a:r>
            <a:r>
              <a:rPr lang="en-GB" dirty="0"/>
              <a:t>(for IoT Device)</a:t>
            </a:r>
          </a:p>
          <a:p>
            <a:pPr marL="342900"/>
            <a:r>
              <a:rPr lang="en-GB" dirty="0"/>
              <a:t>AWS P</a:t>
            </a:r>
            <a:r>
              <a:rPr lang="en-GB" dirty="0" smtClean="0"/>
              <a:t>latform</a:t>
            </a:r>
          </a:p>
          <a:p>
            <a:pPr marL="342900"/>
            <a:r>
              <a:rPr lang="en-GB" dirty="0"/>
              <a:t>Serial </a:t>
            </a:r>
            <a:r>
              <a:rPr lang="en-GB" dirty="0" smtClean="0"/>
              <a:t>Console</a:t>
            </a:r>
            <a:endParaRPr lang="en-GB" dirty="0"/>
          </a:p>
          <a:p>
            <a:pPr marL="342900"/>
            <a:endParaRPr lang="en-GB" dirty="0"/>
          </a:p>
          <a:p>
            <a:pPr marL="114300" lvl="0" indent="0">
              <a:spcBef>
                <a:spcPts val="160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Challenges</a:t>
            </a:r>
            <a:endParaRPr dirty="0"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Challenges</a:t>
            </a:r>
          </a:p>
          <a:p>
            <a:pPr marL="342900"/>
            <a:r>
              <a:rPr lang="en-US" dirty="0" smtClean="0"/>
              <a:t>Safety precaution to be followed, while working with live high voltages.</a:t>
            </a:r>
          </a:p>
          <a:p>
            <a:pPr marL="342900"/>
            <a:r>
              <a:rPr lang="en-US" dirty="0" smtClean="0"/>
              <a:t>Hardware </a:t>
            </a:r>
            <a:r>
              <a:rPr lang="en-US" dirty="0"/>
              <a:t>selection for Wireless </a:t>
            </a:r>
            <a:r>
              <a:rPr lang="en-US" dirty="0" smtClean="0"/>
              <a:t>communication. </a:t>
            </a:r>
            <a:endParaRPr lang="en-US" dirty="0"/>
          </a:p>
          <a:p>
            <a:pPr marL="342900"/>
            <a:r>
              <a:rPr lang="en-US" dirty="0"/>
              <a:t>Sensor selection for AC current and voltage. </a:t>
            </a:r>
            <a:endParaRPr lang="en-US" dirty="0" smtClean="0"/>
          </a:p>
          <a:p>
            <a:pPr marL="342900"/>
            <a:r>
              <a:rPr lang="en-US" dirty="0" smtClean="0"/>
              <a:t>Sensor calibration</a:t>
            </a:r>
          </a:p>
          <a:p>
            <a:pPr marL="342900"/>
            <a:r>
              <a:rPr lang="en-US" dirty="0" smtClean="0"/>
              <a:t>Real time DC offset calibration.</a:t>
            </a:r>
            <a:endParaRPr lang="en-US" dirty="0"/>
          </a:p>
          <a:p>
            <a:pPr marL="342900"/>
            <a:r>
              <a:rPr lang="en-US" dirty="0" smtClean="0"/>
              <a:t>Exploring </a:t>
            </a:r>
            <a:r>
              <a:rPr lang="en-US" dirty="0"/>
              <a:t>web/email/Android </a:t>
            </a:r>
            <a:r>
              <a:rPr lang="en-US" dirty="0" smtClean="0"/>
              <a:t>interface for user notification</a:t>
            </a:r>
            <a:endParaRPr lang="en-US" dirty="0"/>
          </a:p>
          <a:p>
            <a:pPr marL="342900"/>
            <a:r>
              <a:rPr lang="en-US" dirty="0"/>
              <a:t>Acquiring the skills for the IoT device programming. </a:t>
            </a: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Deliverables</a:t>
            </a:r>
            <a:endParaRPr dirty="0"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en-US" dirty="0" smtClean="0"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IN" dirty="0" smtClean="0"/>
              <a:t>Smart </a:t>
            </a:r>
            <a:r>
              <a:rPr lang="en-IN" dirty="0"/>
              <a:t>F</a:t>
            </a:r>
            <a:r>
              <a:rPr lang="en-IN" dirty="0" smtClean="0"/>
              <a:t>ault Monitoring Unit</a:t>
            </a:r>
            <a:endParaRPr lang="en-IN" dirty="0"/>
          </a:p>
          <a:p>
            <a:pPr lvl="1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en-IN" sz="1800" dirty="0"/>
              <a:t>Microcontroller board with </a:t>
            </a:r>
            <a:r>
              <a:rPr lang="en-IN" sz="1800" dirty="0" smtClean="0"/>
              <a:t>ADC/sensors</a:t>
            </a:r>
            <a:endParaRPr lang="en-IN" sz="1800" dirty="0"/>
          </a:p>
          <a:p>
            <a:pPr lvl="1">
              <a:lnSpc>
                <a:spcPct val="100000"/>
              </a:lnSpc>
              <a:spcBef>
                <a:spcPts val="0"/>
              </a:spcBef>
              <a:buSzPts val="1800"/>
              <a:buFont typeface="Wingdings" panose="05000000000000000000" pitchFamily="2" charset="2"/>
              <a:buChar char="Ø"/>
            </a:pPr>
            <a:r>
              <a:rPr lang="en-IN" sz="1800" dirty="0"/>
              <a:t>IOT device</a:t>
            </a:r>
          </a:p>
          <a:p>
            <a:pPr lvl="0">
              <a:spcBef>
                <a:spcPts val="1600"/>
              </a:spcBef>
            </a:pPr>
            <a:r>
              <a:rPr lang="en-IN" dirty="0"/>
              <a:t>Front-end GUI (Android / web interface)</a:t>
            </a: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Test Strategies </a:t>
            </a:r>
            <a:endParaRPr dirty="0"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IN" dirty="0"/>
              <a:t>Measurement </a:t>
            </a:r>
            <a:r>
              <a:rPr lang="en-IN" dirty="0" smtClean="0"/>
              <a:t>Tests </a:t>
            </a:r>
            <a:r>
              <a:rPr lang="en-IN" dirty="0"/>
              <a:t>: To verify measured input current and voltage values</a:t>
            </a:r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IN" dirty="0" smtClean="0"/>
              <a:t>Fault Monitoring </a:t>
            </a:r>
            <a:r>
              <a:rPr lang="en-IN" dirty="0"/>
              <a:t>and </a:t>
            </a:r>
            <a:r>
              <a:rPr lang="en-IN" dirty="0" smtClean="0"/>
              <a:t>Test </a:t>
            </a:r>
            <a:r>
              <a:rPr lang="en-IN" dirty="0"/>
              <a:t>: To </a:t>
            </a:r>
            <a:r>
              <a:rPr lang="en-IN" dirty="0" smtClean="0"/>
              <a:t>verify the detection of MCB </a:t>
            </a:r>
            <a:r>
              <a:rPr lang="en-IN" dirty="0"/>
              <a:t>trip contact </a:t>
            </a:r>
            <a:r>
              <a:rPr lang="en-IN" dirty="0" smtClean="0"/>
              <a:t>status</a:t>
            </a:r>
            <a:endParaRPr lang="en-IN" dirty="0"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IN" dirty="0"/>
              <a:t>Communication </a:t>
            </a:r>
            <a:r>
              <a:rPr lang="en-IN" dirty="0" smtClean="0"/>
              <a:t>Test: </a:t>
            </a:r>
            <a:r>
              <a:rPr lang="en-IN" dirty="0"/>
              <a:t>Send the </a:t>
            </a:r>
            <a:r>
              <a:rPr lang="en-IN" dirty="0" smtClean="0"/>
              <a:t>fault/trip </a:t>
            </a:r>
            <a:r>
              <a:rPr lang="en-IN" dirty="0"/>
              <a:t>alert to </a:t>
            </a:r>
            <a:r>
              <a:rPr lang="en-IN" dirty="0" smtClean="0"/>
              <a:t>the user </a:t>
            </a:r>
            <a:r>
              <a:rPr lang="en-IN" dirty="0"/>
              <a:t>via internet/AWS</a:t>
            </a:r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IN" dirty="0"/>
              <a:t>Front-end testing </a:t>
            </a: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495</Words>
  <Application>Microsoft Office PowerPoint</Application>
  <PresentationFormat>On-screen Show (16:9)</PresentationFormat>
  <Paragraphs>180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Wingdings</vt:lpstr>
      <vt:lpstr>Simple Light</vt:lpstr>
      <vt:lpstr>Smart Fault Monitoring Device</vt:lpstr>
      <vt:lpstr>Problem Statement</vt:lpstr>
      <vt:lpstr>Scheme</vt:lpstr>
      <vt:lpstr>Signal Conditioning</vt:lpstr>
      <vt:lpstr>Power Status Monitoring</vt:lpstr>
      <vt:lpstr>Requirements</vt:lpstr>
      <vt:lpstr>Challenges</vt:lpstr>
      <vt:lpstr>Deliverables</vt:lpstr>
      <vt:lpstr>Test Strategies </vt:lpstr>
      <vt:lpstr>Test Results ..1</vt:lpstr>
      <vt:lpstr>Test Results ..2</vt:lpstr>
      <vt:lpstr>Timeline 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cp:lastModifiedBy>Abhishek Pal</cp:lastModifiedBy>
  <cp:revision>75</cp:revision>
  <dcterms:modified xsi:type="dcterms:W3CDTF">2018-04-05T10:18:03Z</dcterms:modified>
</cp:coreProperties>
</file>